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</p:sldIdLst>
  <p:sldSz cx="12192000" cy="6858000" type="screen16x9"/>
  <p:notesSz cx="6858000" cy="9144000"/>
  <p:custDataLst>
    <p:tags r:id="rId2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howGuides="1">
      <p:cViewPr varScale="1">
        <p:scale>
          <a:sx n="70" d="100"/>
          <a:sy n="70" d="100"/>
        </p:scale>
        <p:origin x="-1212" y="-108"/>
      </p:cViewPr>
      <p:guideLst>
        <p:guide orient="horz" pos="2160"/>
        <p:guide pos="28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1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0"/>
            <a:ext cx="2844800" cy="365125"/>
          </a:xfrm>
        </p:spPr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0"/>
            <a:ext cx="386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0"/>
            <a:ext cx="2844800" cy="365125"/>
          </a:xfrm>
        </p:spPr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3" Type="http://schemas.openxmlformats.org/officeDocument/2006/relationships/image" Target="../media/image14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7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10.xml"/><Relationship Id="rId7" Type="http://schemas.openxmlformats.org/officeDocument/2006/relationships/tags" Target="../tags/tag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611778" y="1257236"/>
            <a:ext cx="11038043" cy="23069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sz="4800" b="1" i="0">
                <a:solidFill>
                  <a:srgbClr val="FFFFFF"/>
                </a:solidFill>
                <a:latin typeface="微软雅黑" panose="020B0503020204020204" charset="-122"/>
              </a:rPr>
              <a:t>蔡安迪斯（</a:t>
            </a:r>
            <a:r>
              <a:rPr lang="en-US" altLang="zh-CN" sz="4800" b="1" i="0">
                <a:solidFill>
                  <a:srgbClr val="FFFFFF"/>
                </a:solidFill>
                <a:latin typeface="微软雅黑" panose="020B0503020204020204" charset="-122"/>
              </a:rPr>
              <a:t>trainds</a:t>
            </a:r>
            <a:r>
              <a:rPr lang="zh-CN" sz="4800" b="1" i="0">
                <a:solidFill>
                  <a:srgbClr val="FFFFFF"/>
                </a:solidFill>
                <a:latin typeface="微软雅黑" panose="020B0503020204020204" charset="-122"/>
              </a:rPr>
              <a:t>）的个体主义</a:t>
            </a:r>
            <a:r>
              <a:rPr lang="en-US" altLang="zh-CN" sz="4800" b="1" i="0">
                <a:solidFill>
                  <a:srgbClr val="FFFFFF"/>
                </a:solidFill>
                <a:latin typeface="微软雅黑" panose="020B0503020204020204" charset="-122"/>
              </a:rPr>
              <a:t>-</a:t>
            </a:r>
            <a:r>
              <a:rPr lang="zh-CN" altLang="en-US" sz="4800" b="1" i="0">
                <a:solidFill>
                  <a:srgbClr val="FFFFFF"/>
                </a:solidFill>
                <a:latin typeface="微软雅黑" panose="020B0503020204020204" charset="-122"/>
              </a:rPr>
              <a:t>集体主义</a:t>
            </a:r>
            <a:r>
              <a:rPr lang="zh-CN" altLang="en-US" sz="4800" b="1" i="0">
                <a:solidFill>
                  <a:srgbClr val="FFFFFF"/>
                </a:solidFill>
                <a:latin typeface="微软雅黑" panose="020B0503020204020204" charset="-122"/>
              </a:rPr>
              <a:t>理论</a:t>
            </a:r>
            <a:endParaRPr lang="zh-CN" altLang="en-US" sz="48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3" name="New shape"/>
          <p:cNvSpPr/>
          <p:nvPr/>
        </p:nvSpPr>
        <p:spPr>
          <a:xfrm>
            <a:off x="622800" y="3402303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5" name="New shape"/>
          <p:cNvSpPr/>
          <p:nvPr/>
        </p:nvSpPr>
        <p:spPr>
          <a:xfrm>
            <a:off x="622800" y="4439660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6" name="New shape"/>
          <p:cNvSpPr/>
          <p:nvPr/>
        </p:nvSpPr>
        <p:spPr>
          <a:xfrm>
            <a:off x="622800" y="4439660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7" name="New shape"/>
          <p:cNvSpPr/>
          <p:nvPr/>
        </p:nvSpPr>
        <p:spPr>
          <a:xfrm>
            <a:off x="622800" y="4439660"/>
            <a:ext cx="11016000" cy="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/>
        </p:txBody>
      </p:sp>
      <p:sp>
        <p:nvSpPr>
          <p:cNvPr id="8" name="New shape"/>
          <p:cNvSpPr/>
          <p:nvPr/>
        </p:nvSpPr>
        <p:spPr>
          <a:xfrm>
            <a:off x="611778" y="4437980"/>
            <a:ext cx="11038043" cy="4552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作者: </a:t>
            </a:r>
            <a:r>
              <a:rPr lang="en-US" sz="1575" b="0" i="0">
                <a:solidFill>
                  <a:srgbClr val="FFFFFF"/>
                </a:solidFill>
                <a:latin typeface="微软雅黑" panose="020B0503020204020204" charset="-122"/>
              </a:rPr>
              <a:t>xxx</a:t>
            </a:r>
            <a:endParaRPr lang="en-US"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模板配色切换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2402271"/>
            <a:ext cx="2744215" cy="2253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讯飞智文提供丰富的模板配色选择，从“紫影幽蓝”到“幻翠奇旅”，满足不同用户的审美需求，通过一键切换，轻松改变PPT的整体风格。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1556530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模板配色多样性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4430015" y="2402270"/>
            <a:ext cx="2744215" cy="2253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用户通过一键操作即可在不同模板配色间切换，这种设计极大地提升了PPT制作的效率，让非设计背景的用户也能快速实现专业的视觉呈现。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4427745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一键切换便捷性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/>
        </p:nvSpPr>
        <p:spPr>
          <a:xfrm>
            <a:off x="7301229" y="2878465"/>
            <a:ext cx="2744216" cy="2253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讯飞智文不断丰富模板库，未来还将开放用户自定义模板功能，同时针对企业用户提供定制化服务，确保每个用户的PPT都能独一无二，满足个性化需求。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9" name="New shape"/>
          <p:cNvSpPr/>
          <p:nvPr/>
        </p:nvSpPr>
        <p:spPr>
          <a:xfrm>
            <a:off x="7298841" y="1627200"/>
            <a:ext cx="2580658" cy="1124266"/>
          </a:xfrm>
          <a:prstGeom prst="roundRect">
            <a:avLst>
              <a:gd name="adj" fmla="val 10888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持续更新与个性化定制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C560FF"/>
                </a:solidFill>
                <a:latin typeface="微软雅黑" panose="020B0503020204020204" charset="-122"/>
              </a:rPr>
              <a:t>02</a:t>
            </a:r>
            <a:endParaRPr sz="48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6764FB"/>
                </a:solidFill>
                <a:latin typeface="微软雅黑" panose="020B0503020204020204" charset="-122"/>
              </a:rPr>
              <a:t>AI WORD生成</a:t>
            </a:r>
            <a:endParaRPr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文章类型选择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3011880"/>
            <a:ext cx="2744215" cy="2488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自由输入与大纲选择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用户在AI WORD生成功能中，可以选择自由输入或文章大纲，根据具体需求定制内容，使生成的文章更加贴合实际应用场景。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430015" y="3011879"/>
            <a:ext cx="2744215" cy="2488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专业文档类型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AI WORD支持活动策划、营销策划等专业文档类型的生成，帮助用户快速制作出符合行业标准的高质量文档，提升工作效率。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301229" y="3011879"/>
            <a:ext cx="2744216" cy="2488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自定义创建选项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除了预设的文章类型，AI WORD还提供自由创建选项，允许用户发挥创意，进行个性化的内容编写，满足更广泛的创作需求。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pic>
        <p:nvPicPr>
          <p:cNvPr id="7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558800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8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430015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9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301230" y="1342800"/>
            <a:ext cx="2738736" cy="154053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主题输入生成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1627202"/>
            <a:ext cx="3040564" cy="3988066"/>
          </a:xfrm>
          <a:prstGeom prst="roundRect">
            <a:avLst>
              <a:gd name="adj" fmla="val 10000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主题输入生成功能介绍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主题输入生成是AI PPT生成工具的核心功能，允许用户通过一句简短的主题描述快速将想法转化成PPT文档，极大地提高了工作效率和创意实现的速度。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726363" y="1627201"/>
            <a:ext cx="3040541" cy="3988066"/>
          </a:xfrm>
          <a:prstGeom prst="roundRect">
            <a:avLst>
              <a:gd name="adj" fmla="val 10000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输入细节与内容质量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用户在利用主题输入生成PPT时，输入的细节程度直接影响生成内容的相关性和质量，越详细的输入能够获得越贴近用户需求的输出结果。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893905" y="1627201"/>
            <a:ext cx="3040542" cy="3988066"/>
          </a:xfrm>
          <a:prstGeom prst="roundRect">
            <a:avLst>
              <a:gd name="adj" fmla="val 10000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一键重新生成选项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若用户对初次生成的大纲内容不满意，AI PPT生成功能提供了一键“重新生成”选项，使用户能够轻松获得不同的内容选项，直至满足需求。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C560FF"/>
                </a:solidFill>
                <a:latin typeface="微软雅黑" panose="020B0503020204020204" charset="-122"/>
              </a:rPr>
              <a:t>03</a:t>
            </a:r>
            <a:endParaRPr sz="48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6764FB"/>
                </a:solidFill>
                <a:latin typeface="微软雅黑" panose="020B0503020204020204" charset="-122"/>
              </a:rPr>
              <a:t>多语种生成</a:t>
            </a:r>
            <a:endParaRPr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支持十种外语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2402271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智文的多语言支持功能覆盖十种主要外语，包括英语、日语、俄语等，满足用户在不同语境下的交流需求，提升沟通效率。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1556530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多语言支持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4430015" y="2402270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涵盖英语、日语、俄语等十种外语，智文的语言支持功能展现了其强大的语言处理能力，为不同语言背景的用户提供了便利。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4427745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语言多样性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/>
        </p:nvSpPr>
        <p:spPr>
          <a:xfrm>
            <a:off x="7301229" y="2402270"/>
            <a:ext cx="2744216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通过支持十种不同的外语，智文促进了不同文化背景下的沟通与理解，帮助用户跨越语言障碍，实现有效的国际交流。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9" name="New shape"/>
          <p:cNvSpPr/>
          <p:nvPr/>
        </p:nvSpPr>
        <p:spPr>
          <a:xfrm>
            <a:off x="7298959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跨文化沟通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C560FF"/>
                </a:solidFill>
                <a:latin typeface="微软雅黑" panose="020B0503020204020204" charset="-122"/>
              </a:rPr>
              <a:t>04</a:t>
            </a:r>
            <a:endParaRPr sz="48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6764FB"/>
                </a:solidFill>
                <a:latin typeface="微软雅黑" panose="020B0503020204020204" charset="-122"/>
              </a:rPr>
              <a:t>智文AI撰写助手</a:t>
            </a:r>
            <a:endParaRPr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文案处理服务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1627200"/>
            <a:ext cx="2744215" cy="2488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文案润色与扩写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智文AI撰写助手通过高级算法，精准理解原文意图，提供文案润色和内容扩写服务，增强文本表达的清晰度和吸引力，提升文案质量。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430015" y="1627200"/>
            <a:ext cx="2744215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多语言翻译功能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利用星火认知大模型，智文AI撰写助手能够实现精准的多语言翻译，帮助用户跨越语言障碍，确保文案在保持原意的同时，适应不同语言环境。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301229" y="1627200"/>
            <a:ext cx="2744216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智能纠错与改写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智文AI撰写助手具备智能纠错和改写能力，能够自动检测并修正文案中的错误，同时根据用户需求进行文案改写，提高文案的准确性和创新性。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星火认知大模型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3011880"/>
            <a:ext cx="2744215" cy="2488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文案润色与扩写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星火认知大模型能够根据用户的需求，对文案进行润色和扩写，提升文案的表达效果和信息量，确保内容既丰富又精准。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430015" y="3011879"/>
            <a:ext cx="2744215" cy="2488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多语言翻译功能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利用星火认知大模型，用户可以将文案翻译成多种语言，模型通过理解语境和专业术语，确保翻译的准确性和地道性。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301229" y="3011879"/>
            <a:ext cx="2744216" cy="2488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文本分析与修饰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星火认知大模型通过深入的文本分析，自动识别并修饰文案中的问题，如语病、逻辑错误等，提高文案的专业度和可读性。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pic>
        <p:nvPicPr>
          <p:cNvPr id="7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558800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8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430015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9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301230" y="1342800"/>
            <a:ext cx="2738736" cy="154053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C560FF"/>
                </a:solidFill>
                <a:latin typeface="微软雅黑" panose="020B0503020204020204" charset="-122"/>
              </a:rPr>
              <a:t>05</a:t>
            </a:r>
            <a:endParaRPr sz="48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635727"/>
            <a:ext cx="5771526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6764FB"/>
                </a:solidFill>
                <a:latin typeface="微软雅黑" panose="020B0503020204020204" charset="-122"/>
              </a:rPr>
              <a:t>文件管理</a:t>
            </a:r>
            <a:endParaRPr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838800" y="979200"/>
            <a:ext cx="3672000" cy="511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1054800" y="1037646"/>
            <a:ext cx="2482880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6764FB"/>
                </a:solidFill>
                <a:latin typeface="微软雅黑" panose="020B0503020204020204" charset="-122"/>
              </a:rPr>
              <a:t>目录</a:t>
            </a:r>
            <a:endParaRPr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2340000" y="2493146"/>
            <a:ext cx="4152432" cy="506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01</a:t>
            </a:r>
            <a:r>
              <a:rPr sz="1800"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个体主义与集体主义概念</a:t>
            </a:r>
            <a:r>
              <a:rPr lang="zh-CN" sz="1800">
                <a:latin typeface="微软雅黑" panose="020B0503020204020204" charset="-122"/>
              </a:rPr>
              <a:t>解析</a:t>
            </a:r>
            <a:endParaRPr lang="zh-CN" sz="1800"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6484141" y="2493146"/>
            <a:ext cx="4152433" cy="506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02</a:t>
            </a:r>
            <a:r>
              <a:rPr sz="1800"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蔡安迪斯理论背景与</a:t>
            </a:r>
            <a:r>
              <a:rPr lang="zh-CN" sz="1800">
                <a:latin typeface="微软雅黑" panose="020B0503020204020204" charset="-122"/>
              </a:rPr>
              <a:t>起源</a:t>
            </a:r>
            <a:endParaRPr lang="zh-CN" sz="1800"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2340000" y="3140715"/>
            <a:ext cx="4152432" cy="506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03</a:t>
            </a:r>
            <a:r>
              <a:rPr lang="en-US" sz="1575" b="1">
                <a:solidFill>
                  <a:srgbClr val="C560FF"/>
                </a:solidFill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蔡安迪斯提出的五个定义</a:t>
            </a:r>
            <a:endParaRPr lang="zh-CN" sz="1800"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6484141" y="3140715"/>
            <a:ext cx="4152433" cy="506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04</a:t>
            </a:r>
            <a:r>
              <a:rPr sz="1800"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个体主义</a:t>
            </a:r>
            <a:r>
              <a:rPr lang="en-US" altLang="zh-CN" sz="1800">
                <a:latin typeface="微软雅黑" panose="020B0503020204020204" charset="-122"/>
              </a:rPr>
              <a:t>-</a:t>
            </a:r>
            <a:r>
              <a:rPr lang="zh-CN" altLang="en-US" sz="1800">
                <a:latin typeface="微软雅黑" panose="020B0503020204020204" charset="-122"/>
              </a:rPr>
              <a:t>集体主义在心理学中</a:t>
            </a:r>
            <a:r>
              <a:rPr lang="zh-CN" altLang="en-US" sz="1800">
                <a:latin typeface="微软雅黑" panose="020B0503020204020204" charset="-122"/>
              </a:rPr>
              <a:t>应用</a:t>
            </a:r>
            <a:endParaRPr lang="zh-CN" altLang="en-US" sz="1800"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/>
        </p:nvSpPr>
        <p:spPr>
          <a:xfrm>
            <a:off x="2376195" y="3644772"/>
            <a:ext cx="4152432" cy="92202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05</a:t>
            </a:r>
            <a:r>
              <a:rPr sz="1800"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个体主义</a:t>
            </a:r>
            <a:r>
              <a:rPr lang="en-US" altLang="zh-CN" sz="1800">
                <a:latin typeface="微软雅黑" panose="020B0503020204020204" charset="-122"/>
              </a:rPr>
              <a:t>-</a:t>
            </a:r>
            <a:r>
              <a:rPr lang="zh-CN" altLang="en-US" sz="1800">
                <a:latin typeface="微软雅黑" panose="020B0503020204020204" charset="-122"/>
              </a:rPr>
              <a:t>集体主义在跨文化研究中的</a:t>
            </a:r>
            <a:r>
              <a:rPr lang="zh-CN" altLang="en-US" sz="1800">
                <a:latin typeface="微软雅黑" panose="020B0503020204020204" charset="-122"/>
              </a:rPr>
              <a:t>体现</a:t>
            </a:r>
            <a:endParaRPr lang="zh-CN" altLang="en-US" sz="1800">
              <a:latin typeface="微软雅黑" panose="020B0503020204020204" charset="-122"/>
            </a:endParaRPr>
          </a:p>
        </p:txBody>
      </p:sp>
      <p:sp>
        <p:nvSpPr>
          <p:cNvPr id="9" name="New shape"/>
          <p:cNvSpPr/>
          <p:nvPr/>
        </p:nvSpPr>
        <p:spPr>
          <a:xfrm>
            <a:off x="6528460" y="3708272"/>
            <a:ext cx="4152432" cy="50673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l">
              <a:lnSpc>
                <a:spcPct val="150000"/>
              </a:lnSpc>
            </a:pPr>
            <a:r>
              <a:rPr sz="1575" b="1">
                <a:solidFill>
                  <a:srgbClr val="C560FF"/>
                </a:solidFill>
                <a:latin typeface="微软雅黑" panose="020B0503020204020204" charset="-122"/>
              </a:rPr>
              <a:t>0</a:t>
            </a:r>
            <a:r>
              <a:rPr lang="en-US" sz="1575" b="1">
                <a:solidFill>
                  <a:srgbClr val="C560FF"/>
                </a:solidFill>
                <a:latin typeface="微软雅黑" panose="020B0503020204020204" charset="-122"/>
              </a:rPr>
              <a:t>6</a:t>
            </a:r>
            <a:r>
              <a:rPr sz="1800">
                <a:latin typeface="微软雅黑" panose="020B0503020204020204" charset="-122"/>
              </a:rPr>
              <a:t> </a:t>
            </a:r>
            <a:r>
              <a:rPr lang="zh-CN" sz="1800">
                <a:latin typeface="微软雅黑" panose="020B0503020204020204" charset="-122"/>
              </a:rPr>
              <a:t>批判性思考与未来</a:t>
            </a:r>
            <a:r>
              <a:rPr lang="zh-CN" sz="1800">
                <a:latin typeface="微软雅黑" panose="020B0503020204020204" charset="-122"/>
              </a:rPr>
              <a:t>研究方向</a:t>
            </a:r>
            <a:endParaRPr lang="zh-CN" sz="1800"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智能分类记录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2402271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文件管理功能模块采用智能算法，自动根据文档类型和内容进行分类，用户无需手动整理，即可实现文档的有序存储，极大提升查找效率。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1556530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智能分类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4430015" y="2402270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通过记录每个文件的上次编辑时间，文件管理功能模块帮助用户快速识别文档的最新状态，有效避免重复工作，确保工作的连续性和高效性。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4427745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记录更新状态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/>
        </p:nvSpPr>
        <p:spPr>
          <a:xfrm>
            <a:off x="7301229" y="2402270"/>
            <a:ext cx="2744216" cy="225396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提供列表和缩略图两种视图模式，用户可以根据个人偏好选择最合适的浏览方式，无论是详细查看信息还是直观感受文件内容，都能满足不同需求。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9" name="New shape"/>
          <p:cNvSpPr/>
          <p:nvPr/>
        </p:nvSpPr>
        <p:spPr>
          <a:xfrm>
            <a:off x="7298959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多视图查看方式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多视图查看方式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774800" y="1555200"/>
            <a:ext cx="8016003" cy="14072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查看方式的灵活性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文件管理功能模块通过提供列表和缩略图两种查看方式，允许用户根据个人喜好选择最适合的浏览方式，从而提升了操作的灵活性和用户体验。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1774800" y="3089496"/>
            <a:ext cx="8016003" cy="14072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满足不同用户需求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通过智能分类、记录以及多视图查看方式，文件管理功能模块能够适应不同用户的使用习惯，无论是偏好详细列表还是直观缩略图，都能得到有效满足。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1774800" y="4623792"/>
            <a:ext cx="8016003" cy="140729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提升操作便捷性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文件管理功能模块的多视图查看方式不仅提高了用户体验，也极大地提升了用户对平台的整体操作便捷性，使文档管理更加高效、整洁。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1270800" y="1555200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New shape"/>
          <p:cNvSpPr/>
          <p:nvPr/>
        </p:nvSpPr>
        <p:spPr>
          <a:xfrm>
            <a:off x="1270800" y="3089496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New shape"/>
          <p:cNvSpPr/>
          <p:nvPr/>
        </p:nvSpPr>
        <p:spPr>
          <a:xfrm>
            <a:off x="1270800" y="4623792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3</a:t>
            </a:r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ew shape"/>
          <p:cNvSpPr/>
          <p:nvPr/>
        </p:nvSpPr>
        <p:spPr>
          <a:xfrm>
            <a:off x="611778" y="2635727"/>
            <a:ext cx="11038043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4800" b="1" i="0">
                <a:solidFill>
                  <a:srgbClr val="FFFFFF"/>
                </a:solidFill>
                <a:latin typeface="微软雅黑" panose="020B0503020204020204" charset="-122"/>
              </a:rPr>
              <a:t>谢 谢 大 家</a:t>
            </a:r>
            <a:endParaRPr sz="48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313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1"/>
          <a:srcRect/>
          <a:stretch>
            <a:fillRect/>
          </a:stretch>
        </p:blipFill>
        <p:spPr>
          <a:xfrm>
            <a:off x="7802880" y="0"/>
            <a:ext cx="4389120" cy="6858000"/>
          </a:xfrm>
          <a:prstGeom prst="rect">
            <a:avLst/>
          </a:prstGeom>
          <a:ln>
            <a:noFill/>
          </a:ln>
        </p:spPr>
      </p:pic>
      <p:pic>
        <p:nvPicPr>
          <p:cNvPr id="3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66800" y="835200"/>
            <a:ext cx="925200" cy="925200"/>
          </a:xfrm>
          <a:prstGeom prst="rect">
            <a:avLst/>
          </a:prstGeom>
          <a:ln>
            <a:noFill/>
          </a:ln>
        </p:spPr>
      </p:pic>
      <p:sp>
        <p:nvSpPr>
          <p:cNvPr id="4" name="New shape"/>
          <p:cNvSpPr/>
          <p:nvPr/>
        </p:nvSpPr>
        <p:spPr>
          <a:xfrm>
            <a:off x="986400" y="931446"/>
            <a:ext cx="5776571" cy="11899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4800" b="1" i="0">
                <a:solidFill>
                  <a:srgbClr val="C560FF"/>
                </a:solidFill>
                <a:latin typeface="微软雅黑" panose="020B0503020204020204" charset="-122"/>
              </a:rPr>
              <a:t>01</a:t>
            </a:r>
            <a:endParaRPr sz="48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6400" y="2077204"/>
            <a:ext cx="5771526" cy="230695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4800" b="1" i="0">
                <a:solidFill>
                  <a:srgbClr val="6764FB"/>
                </a:solidFill>
                <a:latin typeface="微软雅黑" panose="020B0503020204020204" charset="-122"/>
              </a:rPr>
              <a:t>个体主义与集体主义概念</a:t>
            </a:r>
            <a:r>
              <a:rPr lang="zh-CN" sz="4800" b="1" i="0">
                <a:solidFill>
                  <a:srgbClr val="6764FB"/>
                </a:solidFill>
                <a:latin typeface="微软雅黑" panose="020B0503020204020204" charset="-122"/>
              </a:rPr>
              <a:t>解析</a:t>
            </a:r>
            <a:endParaRPr lang="zh-CN" sz="4800" b="1" i="0">
              <a:solidFill>
                <a:srgbClr val="6764FB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3205"/>
            <a:ext cx="9369360" cy="78359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lang="zh-CN" sz="3000" b="1" i="0">
                <a:solidFill>
                  <a:srgbClr val="FFFFFF"/>
                </a:solidFill>
                <a:latin typeface="微软雅黑" panose="020B0503020204020204" charset="-122"/>
              </a:rPr>
              <a:t>个体主义定义及</a:t>
            </a:r>
            <a:r>
              <a:rPr lang="zh-CN" sz="3000" b="1" i="0">
                <a:solidFill>
                  <a:srgbClr val="FFFFFF"/>
                </a:solidFill>
                <a:latin typeface="微软雅黑" panose="020B0503020204020204" charset="-122"/>
              </a:rPr>
              <a:t>特点</a:t>
            </a:r>
            <a:endParaRPr lang="zh-CN"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6" name="New shape"/>
          <p:cNvSpPr/>
          <p:nvPr>
            <p:custDataLst>
              <p:tags r:id="rId3"/>
            </p:custDataLst>
          </p:nvPr>
        </p:nvSpPr>
        <p:spPr>
          <a:xfrm>
            <a:off x="1558800" y="2402271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用户可以自由地输入或粘贴文本，系统支持最高达8000字的文本长度，确保了内容的丰富性和深度，满足不同用户的需求。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7" name="New shape"/>
          <p:cNvSpPr/>
          <p:nvPr>
            <p:custDataLst>
              <p:tags r:id="rId4"/>
            </p:custDataLst>
          </p:nvPr>
        </p:nvSpPr>
        <p:spPr>
          <a:xfrm>
            <a:off x="1556530" y="1624978"/>
            <a:ext cx="2532802" cy="652517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ctr">
              <a:lnSpc>
                <a:spcPct val="150000"/>
              </a:lnSpc>
            </a:pPr>
            <a:r>
              <a:rPr lang="zh-CN" sz="2100" b="1" i="0">
                <a:solidFill>
                  <a:srgbClr val="C560FF"/>
                </a:solidFill>
                <a:latin typeface="微软雅黑" panose="020B0503020204020204" charset="-122"/>
              </a:rPr>
              <a:t>定义</a:t>
            </a:r>
            <a:endParaRPr lang="zh-CN"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18" name="New shape"/>
          <p:cNvSpPr/>
          <p:nvPr>
            <p:custDataLst>
              <p:tags r:id="rId5"/>
            </p:custDataLst>
          </p:nvPr>
        </p:nvSpPr>
        <p:spPr>
          <a:xfrm>
            <a:off x="6888735" y="2402270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利用先进的AI技术，系统能够对用户输入的文本进行整理和提炼，自动识别关键信息，生成高质量的标题和大纲内容，提升文本处理效率。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19" name="New shape"/>
          <p:cNvSpPr/>
          <p:nvPr>
            <p:custDataLst>
              <p:tags r:id="rId6"/>
            </p:custDataLst>
          </p:nvPr>
        </p:nvSpPr>
        <p:spPr>
          <a:xfrm>
            <a:off x="6960125" y="1553858"/>
            <a:ext cx="2532802" cy="652517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p>
            <a:pPr algn="ctr">
              <a:lnSpc>
                <a:spcPct val="150000"/>
              </a:lnSpc>
            </a:pPr>
            <a:r>
              <a:rPr lang="zh-CN" sz="2100" b="1" i="0">
                <a:solidFill>
                  <a:srgbClr val="C560FF"/>
                </a:solidFill>
                <a:latin typeface="微软雅黑" panose="020B0503020204020204" charset="-122"/>
              </a:rPr>
              <a:t>特点</a:t>
            </a:r>
            <a:endParaRPr lang="zh-CN"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文本创建输入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>
            <p:custDataLst>
              <p:tags r:id="rId3"/>
            </p:custDataLst>
          </p:nvPr>
        </p:nvSpPr>
        <p:spPr>
          <a:xfrm>
            <a:off x="1558800" y="2402271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用户可以自由地输入或粘贴文本，系统支持最高达8000字的文本长度，确保了内容的丰富性和深度，满足不同用户的需求。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>
            <p:custDataLst>
              <p:tags r:id="rId4"/>
            </p:custDataLst>
          </p:nvPr>
        </p:nvSpPr>
        <p:spPr>
          <a:xfrm>
            <a:off x="1556530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文本输入与支持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>
            <p:custDataLst>
              <p:tags r:id="rId5"/>
            </p:custDataLst>
          </p:nvPr>
        </p:nvSpPr>
        <p:spPr>
          <a:xfrm>
            <a:off x="4430015" y="2402270"/>
            <a:ext cx="2744215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利用先进的AI技术，系统能够对用户输入的文本进行整理和提炼，自动识别关键信息，生成高质量的标题和大纲内容，提升文本处理效率。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>
            <p:custDataLst>
              <p:tags r:id="rId6"/>
            </p:custDataLst>
          </p:nvPr>
        </p:nvSpPr>
        <p:spPr>
          <a:xfrm>
            <a:off x="4427745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AI内容提炼技术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  <p:sp>
        <p:nvSpPr>
          <p:cNvPr id="8" name="New shape"/>
          <p:cNvSpPr/>
          <p:nvPr>
            <p:custDataLst>
              <p:tags r:id="rId7"/>
            </p:custDataLst>
          </p:nvPr>
        </p:nvSpPr>
        <p:spPr>
          <a:xfrm>
            <a:off x="7301229" y="2402270"/>
            <a:ext cx="2744216" cy="189355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系统具备多语种智能翻译功能，能够自动检测并翻译用户上传的任意语种文本，确保生成的内容质量，让跨语言的信息交流变得无障碍。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9" name="New shape"/>
          <p:cNvSpPr/>
          <p:nvPr>
            <p:custDataLst>
              <p:tags r:id="rId8"/>
            </p:custDataLst>
          </p:nvPr>
        </p:nvSpPr>
        <p:spPr>
          <a:xfrm>
            <a:off x="7298959" y="1627201"/>
            <a:ext cx="2532802" cy="648071"/>
          </a:xfrm>
          <a:prstGeom prst="roundRect">
            <a:avLst>
              <a:gd name="adj" fmla="val 20033"/>
            </a:avLst>
          </a:prstGeom>
          <a:solidFill>
            <a:srgbClr val="160B3A"/>
          </a:solidFill>
          <a:ln w="6350">
            <a:solidFill>
              <a:srgbClr val="6764F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多语种智能翻译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大纲自动生成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3011880"/>
            <a:ext cx="2744215" cy="248851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主题内容输入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用户通过输入特定的主题内容，为系统提供了生成大纲的基础信息。这一步骤是确保生成的大纲与用户需求紧密相关的关键。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430015" y="3011879"/>
            <a:ext cx="2744215" cy="2488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大纲自动生成机制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讯飞智文系统依据用户输入的主题内容，运用先进的算法自动生成包括主副标题在内的一二级大纲，极大地提高了文档准备的效率和质量。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301229" y="3011879"/>
            <a:ext cx="2744216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大纲编辑与优化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用户不仅可以自由编辑系统生成的大纲，包括添加新的大纲、调整大纲级别或删除不需要的大纲，还可以一键重新生成大纲，以获得更满意的内容结构。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pic>
        <p:nvPicPr>
          <p:cNvPr id="7" name="New picture"/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558800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8" name="New picture"/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430015" y="1342800"/>
            <a:ext cx="2738736" cy="1540539"/>
          </a:xfrm>
          <a:prstGeom prst="rect">
            <a:avLst/>
          </a:prstGeom>
          <a:ln>
            <a:noFill/>
          </a:ln>
        </p:spPr>
      </p:pic>
      <p:pic>
        <p:nvPicPr>
          <p:cNvPr id="9" name="New picture"/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7301230" y="1342800"/>
            <a:ext cx="2738736" cy="1540539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文档内容生成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1627200"/>
            <a:ext cx="2744215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智能文本生成技术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利用先进的算法和大数据分析，智能文本生成技术能够自动根据用户输入的主题或要求，生成结构完整、内容丰富的文档，大大提高了内容创作的效率和质量。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430015" y="1627200"/>
            <a:ext cx="2744215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PPT文档结构设计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通过精心设计的封面页、目录页、章节页、正文页、结束页等五大结构，PPT文档不仅在视觉上呈现专业，同时保证了内容的条理清晰，易于理解和传达。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301229" y="1627200"/>
            <a:ext cx="2744216" cy="28489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用户交互与编辑功能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用户可以自由调整PPT卡片的顺序，新增或删除内容页面，甚至直接在每张PPT卡片中进行编辑修改，这些功能确保了最终生成的文档能完全满足用户的个性化需求。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演讲备注生成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1558800" y="1627201"/>
            <a:ext cx="3040532" cy="3627439"/>
          </a:xfrm>
          <a:prstGeom prst="roundRect">
            <a:avLst>
              <a:gd name="adj" fmla="val 9999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演讲备注自动生成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讯飞智文系统通过分析文档内容，自动生成与每页对应的演讲备注，极大地减少了演讲者的准备时间，提高了演讲准备的效率和质量。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4726332" y="1627200"/>
            <a:ext cx="3040542" cy="3627439"/>
          </a:xfrm>
          <a:prstGeom prst="roundRect">
            <a:avLst>
              <a:gd name="adj" fmla="val 10000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提升演讲准备效率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利用讯飞智文系统的自动生成演讲备注功能，演讲者可以快速获得结构化的演讲材料，从而节省了大量的整理和编排时间，使演讲准备工作更加高效。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7893874" y="1627201"/>
            <a:ext cx="3040542" cy="3627439"/>
          </a:xfrm>
          <a:prstGeom prst="roundRect">
            <a:avLst>
              <a:gd name="adj" fmla="val 10000"/>
            </a:avLst>
          </a:prstGeom>
          <a:solidFill>
            <a:srgbClr val="160B3A"/>
          </a:solidFill>
          <a:ln w="6350">
            <a:solidFill>
              <a:srgbClr val="C560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/>
          <a:p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演讲内容的上下文结合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讯飞智文系统在生成演讲备注时，会考虑文档内容的上下文关系，确保生成的备注内容与演讲主题紧密相关，增强演讲的逻辑性和说服力。</a:t>
            </a:r>
            <a:br>
              <a:rPr sz="1800">
                <a:latin typeface="微软雅黑" panose="020B0503020204020204" charset="-122"/>
              </a:rPr>
            </a:br>
            <a:endParaRPr sz="1800">
              <a:latin typeface="微软雅黑" panose="020B0503020204020204" charset="-122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ew picture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24800" y="338400"/>
            <a:ext cx="619200" cy="313200"/>
          </a:xfrm>
          <a:prstGeom prst="rect">
            <a:avLst/>
          </a:prstGeom>
          <a:ln>
            <a:noFill/>
          </a:ln>
        </p:spPr>
      </p:pic>
      <p:sp>
        <p:nvSpPr>
          <p:cNvPr id="3" name="New shape"/>
          <p:cNvSpPr/>
          <p:nvPr/>
        </p:nvSpPr>
        <p:spPr>
          <a:xfrm>
            <a:off x="982800" y="105991"/>
            <a:ext cx="9369360" cy="77801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>
              <a:lnSpc>
                <a:spcPct val="150000"/>
              </a:lnSpc>
            </a:pPr>
            <a:r>
              <a:rPr sz="3000" b="1" i="0">
                <a:solidFill>
                  <a:srgbClr val="FFFFFF"/>
                </a:solidFill>
                <a:latin typeface="微软雅黑" panose="020B0503020204020204" charset="-122"/>
              </a:rPr>
              <a:t>图示排版切换</a:t>
            </a:r>
            <a:endParaRPr sz="3000" b="1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4" name="New shape"/>
          <p:cNvSpPr/>
          <p:nvPr/>
        </p:nvSpPr>
        <p:spPr>
          <a:xfrm>
            <a:off x="6458401" y="1555200"/>
            <a:ext cx="4545078" cy="1493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序号文本排版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讯飞智文系统提供序号文本排版方案，通过一键切换，用户可以快速调整文本的排列顺序，使得内容展示更加清晰有序。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5" name="New shape"/>
          <p:cNvSpPr/>
          <p:nvPr/>
        </p:nvSpPr>
        <p:spPr>
          <a:xfrm>
            <a:off x="981860" y="2390401"/>
            <a:ext cx="4545077" cy="1493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r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标准文本排版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  <a:p>
            <a:pPr algn="r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标准文本排版是讯飞智文系统的基础功能，用户可以通过一键切换，将文本内容迅速转换为标准的排版格式，提升阅读体验。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6" name="New shape"/>
          <p:cNvSpPr/>
          <p:nvPr/>
        </p:nvSpPr>
        <p:spPr>
          <a:xfrm>
            <a:off x="6458401" y="3365807"/>
            <a:ext cx="4554174" cy="149310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l"/>
            <a:r>
              <a:rPr sz="2100" b="1" i="0">
                <a:solidFill>
                  <a:srgbClr val="C560FF"/>
                </a:solidFill>
                <a:latin typeface="微软雅黑" panose="020B0503020204020204" charset="-122"/>
              </a:rPr>
              <a:t>色块与图片排版</a:t>
            </a:r>
            <a:endParaRPr sz="2100" b="1" i="0">
              <a:solidFill>
                <a:srgbClr val="C560FF"/>
              </a:solidFill>
              <a:latin typeface="微软雅黑" panose="020B0503020204020204" charset="-122"/>
            </a:endParaRPr>
          </a:p>
          <a:p>
            <a:pPr algn="l">
              <a:lnSpc>
                <a:spcPct val="150000"/>
              </a:lnSpc>
            </a:pPr>
            <a:r>
              <a:rPr sz="1575" b="0" i="0">
                <a:solidFill>
                  <a:srgbClr val="FFFFFF"/>
                </a:solidFill>
                <a:latin typeface="微软雅黑" panose="020B0503020204020204" charset="-122"/>
              </a:rPr>
              <a:t>讯飞智文系统集成了色块文本和图片文本排版方案，用户可一键切换，利用色彩和图像增强文本的表现力，使信息传递更加直观生动。</a:t>
            </a:r>
            <a:endParaRPr sz="1575" b="0" i="0">
              <a:solidFill>
                <a:srgbClr val="FFFFFF"/>
              </a:solidFill>
              <a:latin typeface="微软雅黑" panose="020B0503020204020204" charset="-122"/>
            </a:endParaRPr>
          </a:p>
        </p:txBody>
      </p:sp>
      <p:sp>
        <p:nvSpPr>
          <p:cNvPr id="7" name="New shape"/>
          <p:cNvSpPr/>
          <p:nvPr/>
        </p:nvSpPr>
        <p:spPr>
          <a:xfrm>
            <a:off x="5965200" y="1926000"/>
            <a:ext cx="39600" cy="464400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New shape"/>
          <p:cNvSpPr/>
          <p:nvPr/>
        </p:nvSpPr>
        <p:spPr>
          <a:xfrm>
            <a:off x="6152400" y="1735740"/>
            <a:ext cx="309600" cy="39600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New shape"/>
          <p:cNvSpPr/>
          <p:nvPr/>
        </p:nvSpPr>
        <p:spPr>
          <a:xfrm>
            <a:off x="5806800" y="1555200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1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0" name="New shape"/>
          <p:cNvSpPr/>
          <p:nvPr/>
        </p:nvSpPr>
        <p:spPr>
          <a:xfrm>
            <a:off x="5965200" y="2761201"/>
            <a:ext cx="39600" cy="604606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New shape"/>
          <p:cNvSpPr/>
          <p:nvPr/>
        </p:nvSpPr>
        <p:spPr>
          <a:xfrm>
            <a:off x="5515200" y="2570941"/>
            <a:ext cx="309600" cy="39600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New shape"/>
          <p:cNvSpPr/>
          <p:nvPr/>
        </p:nvSpPr>
        <p:spPr>
          <a:xfrm>
            <a:off x="5806800" y="2390401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2</a:t>
            </a:r>
            <a:endParaRPr lang="en-US">
              <a:solidFill>
                <a:srgbClr val="FFFFFF"/>
              </a:solidFill>
            </a:endParaRPr>
          </a:p>
        </p:txBody>
      </p:sp>
      <p:sp>
        <p:nvSpPr>
          <p:cNvPr id="13" name="New shape"/>
          <p:cNvSpPr/>
          <p:nvPr/>
        </p:nvSpPr>
        <p:spPr>
          <a:xfrm>
            <a:off x="5965200" y="3736607"/>
            <a:ext cx="39600" cy="457200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New shape"/>
          <p:cNvSpPr/>
          <p:nvPr/>
        </p:nvSpPr>
        <p:spPr>
          <a:xfrm>
            <a:off x="6152400" y="3546347"/>
            <a:ext cx="309600" cy="39600"/>
          </a:xfrm>
          <a:prstGeom prst="rect">
            <a:avLst/>
          </a:prstGeom>
          <a:solidFill>
            <a:srgbClr val="C560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New shape"/>
          <p:cNvSpPr/>
          <p:nvPr/>
        </p:nvSpPr>
        <p:spPr>
          <a:xfrm>
            <a:off x="5806800" y="3365807"/>
            <a:ext cx="360000" cy="370800"/>
          </a:xfrm>
          <a:prstGeom prst="roundRect">
            <a:avLst>
              <a:gd name="adj" fmla="val 8819"/>
            </a:avLst>
          </a:prstGeom>
          <a:solidFill>
            <a:srgbClr val="6764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rgbClr val="FFFFFF"/>
                </a:solidFill>
              </a:rPr>
              <a:t>3</a:t>
            </a:r>
            <a:endParaRPr lang="en-US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10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11.xml><?xml version="1.0" encoding="utf-8"?>
<p:tagLst xmlns:p="http://schemas.openxmlformats.org/presentationml/2006/main">
  <p:tag name="AS_NET" val="Unix 5.4 unknown"/>
  <p:tag name="AS_OS" val="Unix 5.4 unknown"/>
  <p:tag name="AS_RELEASE_DATE" val="2013.12.17"/>
  <p:tag name="AS_TITLE" val="Spire.Presentation for .NET "/>
  <p:tag name="AS_VERSION" val="2.1.0.0"/>
  <p:tag name="commondata" val="eyJoZGlkIjoiMmI5ODFjOWU0YzBkZDM1MzU4ZGRlZmQ0YTJmOTAyOTMifQ=="/>
</p:tagLst>
</file>

<file path=ppt/tags/tag2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3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4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5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6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7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8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ags/tag9.xml><?xml version="1.0" encoding="utf-8"?>
<p:tagLst xmlns:p="http://schemas.openxmlformats.org/presentationml/2006/main">
  <p:tag name="KSO_WM_DIAGRAM_VIRTUALLY_FRAME" val="{&quot;height&quot;:210.1281102362205,&quot;left&quot;:122.56141732283466,&quot;top&quot;:128.12606299212598,&quot;width&quot;:668.4185039370079}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3108</Words>
  <Application>WPS 演示</Application>
  <PresentationFormat>全屏显示(4:3)</PresentationFormat>
  <Paragraphs>223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Calibri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欧尼酱</cp:lastModifiedBy>
  <cp:revision>3</cp:revision>
  <dcterms:created xsi:type="dcterms:W3CDTF">2024-08-26T01:24:00Z</dcterms:created>
  <dcterms:modified xsi:type="dcterms:W3CDTF">2024-09-09T10:35:15Z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DDDD47E7DE62467094D0EB8999BDEE5D_12</vt:lpwstr>
  </property>
  <property fmtid="{D5CDD505-2E9C-101B-9397-08002B2CF9AE}" pid="3" name="KSOProductBuildVer">
    <vt:lpwstr>2052-12.1.0.17857</vt:lpwstr>
  </property>
</Properties>
</file>

<file path=docProps/thumbnail.jpeg>
</file>